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 id="214748367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Proxima Nova"/>
      <p:regular r:id="rId17"/>
      <p:bold r:id="rId18"/>
      <p:italic r:id="rId19"/>
      <p:boldItalic r:id="rId20"/>
    </p:embeddedFont>
    <p:embeddedFont>
      <p:font typeface="Fugaz One"/>
      <p:regular r:id="rId21"/>
    </p:embeddedFont>
    <p:embeddedFont>
      <p:font typeface="Ultra"/>
      <p:regular r:id="rId22"/>
    </p:embeddedFont>
    <p:embeddedFont>
      <p:font typeface="Alfa Slab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B884E2-C3EB-4EF8-9366-8EC316CA9993}">
  <a:tblStyle styleId="{10B884E2-C3EB-4EF8-9366-8EC316CA999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11" Type="http://schemas.openxmlformats.org/officeDocument/2006/relationships/slide" Target="slides/slide5.xml"/><Relationship Id="rId22" Type="http://schemas.openxmlformats.org/officeDocument/2006/relationships/font" Target="fonts/Ultra-regular.fntdata"/><Relationship Id="rId10" Type="http://schemas.openxmlformats.org/officeDocument/2006/relationships/slide" Target="slides/slide4.xml"/><Relationship Id="rId21" Type="http://schemas.openxmlformats.org/officeDocument/2006/relationships/font" Target="fonts/FugazOne-regular.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AlfaSlabOn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roximaNova-regular.fntdata"/><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ProximaNova-italic.fntdata"/><Relationship Id="rId6" Type="http://schemas.openxmlformats.org/officeDocument/2006/relationships/notesMaster" Target="notesMasters/notesMaster1.xml"/><Relationship Id="rId18" Type="http://schemas.openxmlformats.org/officeDocument/2006/relationships/font" Target="fonts/ProximaNova-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artanddesign/2019/oct/16/moma-goes-global-with-an-explosive-450m-rehang" TargetMode="External"/><Relationship Id="rId3" Type="http://schemas.openxmlformats.org/officeDocument/2006/relationships/hyperlink" Target="https://www.historytoday.com/archive/making-history/historian-embodied" TargetMode="External"/><Relationship Id="rId4" Type="http://schemas.openxmlformats.org/officeDocument/2006/relationships/hyperlink" Target="https://www.wired.co.uk/article/lockdown-loneliness-neuroscience" TargetMode="External"/><Relationship Id="rId5" Type="http://schemas.openxmlformats.org/officeDocument/2006/relationships/hyperlink" Target="https://www.smithsonianmag.com/science-nature/mathematical-madness-mobius-strips-and-other-one-sided-objects-180970394/" TargetMode="External"/><Relationship Id="rId6" Type="http://schemas.openxmlformats.org/officeDocument/2006/relationships/hyperlink" Target="https://bigthink.com/videos/neil-degrasse-tyson-scientists-brains-are-wired-to-see-differentl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bK75hUzQz6g6MT1nbZ7wMpVct20UUOfy2EhimHrZmc/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bK75hUzQz6g6MT1nbZ7wMpVct20UUOfy2EhimHrZmc/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61ca81aa86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1ca81aa86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0d304490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0d304490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Use this slide to access the ‘Exploration Points’ notes for BQ5,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GB">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7f7ac366d7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f7ac366d7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Of course, in some ways knowledge becomes more profound over time.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But we also find out how little we know, and how many more questions there are to ask - so there’s scope here to consider both sides of this question.</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2938dbcbb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2938dbcbb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It may be necessary to remind students of the 5 AOKs. It would be really nice by this stage if this is not the case...</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82938dbcbb_0_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2938dbcbb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latin typeface="Proxima Nova"/>
                <a:ea typeface="Proxima Nova"/>
                <a:cs typeface="Proxima Nova"/>
                <a:sym typeface="Proxima Nova"/>
              </a:rPr>
              <a:t>Links and guidance (students will need a lot of help to identify these ideas, although they’ll probably find a lot more). This is a chance to explain some of the characteristics of ideal RLSs: original, recent, significant, etc. Students should also draw on their own experiences.</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GB" u="sng">
                <a:solidFill>
                  <a:schemeClr val="hlink"/>
                </a:solidFill>
                <a:latin typeface="Proxima Nova"/>
                <a:ea typeface="Proxima Nova"/>
                <a:cs typeface="Proxima Nova"/>
                <a:sym typeface="Proxima Nova"/>
                <a:hlinkClick r:id="rId2"/>
              </a:rPr>
              <a:t>The arts</a:t>
            </a:r>
            <a:r>
              <a:rPr lang="en-GB">
                <a:latin typeface="Proxima Nova"/>
                <a:ea typeface="Proxima Nova"/>
                <a:cs typeface="Proxima Nova"/>
                <a:sym typeface="Proxima Nova"/>
              </a:rPr>
              <a:t> - This RLS shows how the way we view and interact with the arts depends on the social sensibilities of the time. In this case, how MOMA is ‘rebalancing’ its exhibition walls to feature the work of more female and black artists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GB" u="sng">
                <a:solidFill>
                  <a:schemeClr val="hlink"/>
                </a:solidFill>
                <a:latin typeface="Proxima Nova"/>
                <a:ea typeface="Proxima Nova"/>
                <a:cs typeface="Proxima Nova"/>
                <a:sym typeface="Proxima Nova"/>
                <a:hlinkClick r:id="rId3"/>
              </a:rPr>
              <a:t>History</a:t>
            </a:r>
            <a:r>
              <a:rPr lang="en-GB">
                <a:latin typeface="Proxima Nova"/>
                <a:ea typeface="Proxima Nova"/>
                <a:cs typeface="Proxima Nova"/>
                <a:sym typeface="Proxima Nova"/>
              </a:rPr>
              <a:t> - </a:t>
            </a:r>
            <a:r>
              <a:rPr lang="en-GB">
                <a:solidFill>
                  <a:schemeClr val="dk1"/>
                </a:solidFill>
                <a:latin typeface="Proxima Nova"/>
                <a:ea typeface="Proxima Nova"/>
                <a:cs typeface="Proxima Nova"/>
                <a:sym typeface="Proxima Nova"/>
              </a:rPr>
              <a:t>This RLS shows how a more ‘experiential’ approaches to the past (dressing in historical clothing) can sometimes give us a greater insight into reality than more ‘intellectual’ methods of accessing the past.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GB" u="sng">
                <a:solidFill>
                  <a:schemeClr val="hlink"/>
                </a:solidFill>
                <a:latin typeface="Proxima Nova"/>
                <a:ea typeface="Proxima Nova"/>
                <a:cs typeface="Proxima Nova"/>
                <a:sym typeface="Proxima Nova"/>
                <a:hlinkClick r:id="rId4"/>
              </a:rPr>
              <a:t>The human sciences</a:t>
            </a:r>
            <a:r>
              <a:rPr lang="en-GB">
                <a:latin typeface="Proxima Nova"/>
                <a:ea typeface="Proxima Nova"/>
                <a:cs typeface="Proxima Nova"/>
                <a:sym typeface="Proxima Nova"/>
              </a:rPr>
              <a:t> - This RLS shows us how </a:t>
            </a:r>
            <a:r>
              <a:rPr lang="en-GB">
                <a:solidFill>
                  <a:schemeClr val="dk1"/>
                </a:solidFill>
                <a:latin typeface="Proxima Nova"/>
                <a:ea typeface="Proxima Nova"/>
                <a:cs typeface="Proxima Nova"/>
                <a:sym typeface="Proxima Nova"/>
              </a:rPr>
              <a:t>new knowledge can only be created when ‘natural’ circumstances (ie the Covid crisis) provide us with means to explore it - in this case, </a:t>
            </a:r>
            <a:r>
              <a:rPr lang="en-GB">
                <a:latin typeface="Proxima Nova"/>
                <a:ea typeface="Proxima Nova"/>
                <a:cs typeface="Proxima Nova"/>
                <a:sym typeface="Proxima Nova"/>
              </a:rPr>
              <a:t> </a:t>
            </a:r>
            <a:r>
              <a:rPr lang="en-GB">
                <a:solidFill>
                  <a:schemeClr val="dk1"/>
                </a:solidFill>
                <a:latin typeface="Proxima Nova"/>
                <a:ea typeface="Proxima Nova"/>
                <a:cs typeface="Proxima Nova"/>
                <a:sym typeface="Proxima Nova"/>
              </a:rPr>
              <a:t>establishing a definitive link between a cause (loneliness) and an effect (damage to our mental health).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GB" u="sng">
                <a:solidFill>
                  <a:schemeClr val="hlink"/>
                </a:solidFill>
                <a:latin typeface="Proxima Nova"/>
                <a:ea typeface="Proxima Nova"/>
                <a:cs typeface="Proxima Nova"/>
                <a:sym typeface="Proxima Nova"/>
                <a:hlinkClick r:id="rId5"/>
              </a:rPr>
              <a:t>Mathematics</a:t>
            </a:r>
            <a:r>
              <a:rPr lang="en-GB">
                <a:latin typeface="Proxima Nova"/>
                <a:ea typeface="Proxima Nova"/>
                <a:cs typeface="Proxima Nova"/>
                <a:sym typeface="Proxima Nova"/>
              </a:rPr>
              <a:t> - This RLS shows how new ideas in mathematics can spawn entire new disciplines - in this case, ‘topology’, inspired by the discovery of the Möbius Strip.</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GB" u="sng">
                <a:solidFill>
                  <a:schemeClr val="hlink"/>
                </a:solidFill>
                <a:latin typeface="Proxima Nova"/>
                <a:ea typeface="Proxima Nova"/>
                <a:cs typeface="Proxima Nova"/>
                <a:sym typeface="Proxima Nova"/>
                <a:hlinkClick r:id="rId6"/>
              </a:rPr>
              <a:t>The natural sciences</a:t>
            </a:r>
            <a:r>
              <a:rPr lang="en-GB">
                <a:latin typeface="Proxima Nova"/>
                <a:ea typeface="Proxima Nova"/>
                <a:cs typeface="Proxima Nova"/>
                <a:sym typeface="Proxima Nova"/>
              </a:rPr>
              <a:t> - This RLS shows us that new ideas (in this case, Smallpox vaccinations) n the natural sciences appear “</a:t>
            </a:r>
            <a:r>
              <a:rPr lang="en-GB">
                <a:highlight>
                  <a:srgbClr val="FFFFFF"/>
                </a:highlight>
                <a:latin typeface="Proxima Nova"/>
                <a:ea typeface="Proxima Nova"/>
                <a:cs typeface="Proxima Nova"/>
                <a:sym typeface="Proxima Nova"/>
              </a:rPr>
              <a:t>by dreaming, being savvy in politics and unafraid to break the rules”. </a:t>
            </a:r>
            <a:r>
              <a:rPr lang="en-GB">
                <a:latin typeface="Proxima Nova"/>
                <a:ea typeface="Proxima Nova"/>
                <a:cs typeface="Proxima Nova"/>
                <a:sym typeface="Proxima Nova"/>
              </a:rPr>
              <a:t> It also indicates that there can be a lot of resistance to new scientific ideas. Worth thinking about this in the context of the Coronavirus era!</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72a111f6ff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2a111f6ff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Provide two different coloured Post-Its - one for ‘most’, and one for ‘least’.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Students to write their responses on these, and stick to the corresponding displays.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8b600f3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8b600f3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61ca81aa86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1ca81aa86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Shorter version of the exit. To be added to the display.</a:t>
            </a:r>
            <a:endParaRPr>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chemeClr val="hlink"/>
                </a:solidFill>
                <a:latin typeface="Proxima Nova"/>
                <a:ea typeface="Proxima Nova"/>
                <a:cs typeface="Proxima Nova"/>
                <a:sym typeface="Proxima Nova"/>
                <a:hlinkClick r:id="rId2"/>
              </a:rPr>
              <a:t>BQ5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72a111f6ff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2a111f6ff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Longer</a:t>
            </a:r>
            <a:r>
              <a:rPr lang="en-GB">
                <a:latin typeface="Proxima Nova"/>
                <a:ea typeface="Proxima Nova"/>
                <a:cs typeface="Proxima Nova"/>
                <a:sym typeface="Proxima Nova"/>
              </a:rPr>
              <a:t> version of the exit. To be submitted on GC.</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Encourage students not to ‘parachute in’ a quote - ie, make sure it’s embedded in what they write, not just floating above it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the </a:t>
            </a:r>
            <a:r>
              <a:rPr lang="en-GB" u="sng">
                <a:solidFill>
                  <a:schemeClr val="hlink"/>
                </a:solidFill>
                <a:latin typeface="Proxima Nova"/>
                <a:ea typeface="Proxima Nova"/>
                <a:cs typeface="Proxima Nova"/>
                <a:sym typeface="Proxima Nova"/>
                <a:hlinkClick r:id="rId2"/>
              </a:rPr>
              <a:t>BQ5 assessment tracker</a:t>
            </a:r>
            <a:r>
              <a:rPr lang="en-GB">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e8b600f3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e8b600f3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2">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0" y="0"/>
            <a:ext cx="38091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4269750" y="913500"/>
            <a:ext cx="4202700" cy="33165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AUTOLAYOUT_28">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sz="3000">
                <a:solidFill>
                  <a:srgbClr val="000000"/>
                </a:solidFill>
              </a:defRPr>
            </a:lvl1pPr>
            <a:lvl2pPr lvl="1" rtl="0" algn="l">
              <a:lnSpc>
                <a:spcPct val="100000"/>
              </a:lnSpc>
              <a:spcBef>
                <a:spcPts val="0"/>
              </a:spcBef>
              <a:spcAft>
                <a:spcPts val="0"/>
              </a:spcAft>
              <a:buClr>
                <a:schemeClr val="dk1"/>
              </a:buClr>
              <a:buSzPts val="3000"/>
              <a:buNone/>
              <a:defRPr sz="3000">
                <a:solidFill>
                  <a:srgbClr val="000000"/>
                </a:solidFill>
              </a:defRPr>
            </a:lvl2pPr>
            <a:lvl3pPr lvl="2" rtl="0" algn="l">
              <a:lnSpc>
                <a:spcPct val="100000"/>
              </a:lnSpc>
              <a:spcBef>
                <a:spcPts val="0"/>
              </a:spcBef>
              <a:spcAft>
                <a:spcPts val="0"/>
              </a:spcAft>
              <a:buClr>
                <a:schemeClr val="dk1"/>
              </a:buClr>
              <a:buSzPts val="3000"/>
              <a:buNone/>
              <a:defRPr sz="3000">
                <a:solidFill>
                  <a:srgbClr val="000000"/>
                </a:solidFill>
              </a:defRPr>
            </a:lvl3pPr>
            <a:lvl4pPr lvl="3" rtl="0" algn="l">
              <a:lnSpc>
                <a:spcPct val="100000"/>
              </a:lnSpc>
              <a:spcBef>
                <a:spcPts val="0"/>
              </a:spcBef>
              <a:spcAft>
                <a:spcPts val="0"/>
              </a:spcAft>
              <a:buClr>
                <a:schemeClr val="dk1"/>
              </a:buClr>
              <a:buSzPts val="3000"/>
              <a:buNone/>
              <a:defRPr sz="3000">
                <a:solidFill>
                  <a:srgbClr val="000000"/>
                </a:solidFill>
              </a:defRPr>
            </a:lvl4pPr>
            <a:lvl5pPr lvl="4" rtl="0" algn="l">
              <a:lnSpc>
                <a:spcPct val="100000"/>
              </a:lnSpc>
              <a:spcBef>
                <a:spcPts val="0"/>
              </a:spcBef>
              <a:spcAft>
                <a:spcPts val="0"/>
              </a:spcAft>
              <a:buClr>
                <a:schemeClr val="dk1"/>
              </a:buClr>
              <a:buSzPts val="3000"/>
              <a:buNone/>
              <a:defRPr sz="3000">
                <a:solidFill>
                  <a:srgbClr val="000000"/>
                </a:solidFill>
              </a:defRPr>
            </a:lvl5pPr>
            <a:lvl6pPr lvl="5" rtl="0" algn="l">
              <a:lnSpc>
                <a:spcPct val="100000"/>
              </a:lnSpc>
              <a:spcBef>
                <a:spcPts val="0"/>
              </a:spcBef>
              <a:spcAft>
                <a:spcPts val="0"/>
              </a:spcAft>
              <a:buClr>
                <a:schemeClr val="dk1"/>
              </a:buClr>
              <a:buSzPts val="3000"/>
              <a:buNone/>
              <a:defRPr sz="3000">
                <a:solidFill>
                  <a:srgbClr val="000000"/>
                </a:solidFill>
              </a:defRPr>
            </a:lvl6pPr>
            <a:lvl7pPr lvl="6" rtl="0" algn="l">
              <a:lnSpc>
                <a:spcPct val="100000"/>
              </a:lnSpc>
              <a:spcBef>
                <a:spcPts val="0"/>
              </a:spcBef>
              <a:spcAft>
                <a:spcPts val="0"/>
              </a:spcAft>
              <a:buClr>
                <a:schemeClr val="dk1"/>
              </a:buClr>
              <a:buSzPts val="3000"/>
              <a:buNone/>
              <a:defRPr sz="3000">
                <a:solidFill>
                  <a:srgbClr val="000000"/>
                </a:solidFill>
              </a:defRPr>
            </a:lvl7pPr>
            <a:lvl8pPr lvl="7" rtl="0" algn="l">
              <a:lnSpc>
                <a:spcPct val="100000"/>
              </a:lnSpc>
              <a:spcBef>
                <a:spcPts val="0"/>
              </a:spcBef>
              <a:spcAft>
                <a:spcPts val="0"/>
              </a:spcAft>
              <a:buClr>
                <a:schemeClr val="dk1"/>
              </a:buClr>
              <a:buSzPts val="3000"/>
              <a:buNone/>
              <a:defRPr sz="3000">
                <a:solidFill>
                  <a:srgbClr val="000000"/>
                </a:solidFill>
              </a:defRPr>
            </a:lvl8pPr>
            <a:lvl9pPr lvl="8" rtl="0" algn="l">
              <a:lnSpc>
                <a:spcPct val="100000"/>
              </a:lnSpc>
              <a:spcBef>
                <a:spcPts val="0"/>
              </a:spcBef>
              <a:spcAft>
                <a:spcPts val="0"/>
              </a:spcAft>
              <a:buClr>
                <a:schemeClr val="dk1"/>
              </a:buClr>
              <a:buSzPts val="3000"/>
              <a:buNone/>
              <a:defRPr sz="3000">
                <a:solidFill>
                  <a:srgbClr val="000000"/>
                </a:solidFill>
              </a:defRPr>
            </a:lvl9pPr>
          </a:lstStyle>
          <a:p/>
        </p:txBody>
      </p:sp>
      <p:sp>
        <p:nvSpPr>
          <p:cNvPr id="60" name="Google Shape;60;p14"/>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66">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65" name="Google Shape;65;p15"/>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67">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71" name="Google Shape;71;p16"/>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68">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76" name="Google Shape;76;p17"/>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7" name="Google Shape;77;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78" name="Shape 78"/>
        <p:cNvGrpSpPr/>
        <p:nvPr/>
      </p:nvGrpSpPr>
      <p:grpSpPr>
        <a:xfrm>
          <a:off x="0" y="0"/>
          <a:ext cx="0" cy="0"/>
          <a:chOff x="0" y="0"/>
          <a:chExt cx="0" cy="0"/>
        </a:xfrm>
      </p:grpSpPr>
      <p:sp>
        <p:nvSpPr>
          <p:cNvPr id="79" name="Google Shape;79;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81" name="Google Shape;81;p18"/>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2" name="Google Shape;82;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 name="Shape 87"/>
        <p:cNvGrpSpPr/>
        <p:nvPr/>
      </p:nvGrpSpPr>
      <p:grpSpPr>
        <a:xfrm>
          <a:off x="0" y="0"/>
          <a:ext cx="0" cy="0"/>
          <a:chOff x="0" y="0"/>
          <a:chExt cx="0" cy="0"/>
        </a:xfrm>
      </p:grpSpPr>
      <p:cxnSp>
        <p:nvCxnSpPr>
          <p:cNvPr id="88" name="Google Shape;88;p20"/>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89" name="Google Shape;89;p20"/>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90" name="Google Shape;90;p20"/>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91" name="Google Shape;9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2" name="Shape 92"/>
        <p:cNvGrpSpPr/>
        <p:nvPr/>
      </p:nvGrpSpPr>
      <p:grpSpPr>
        <a:xfrm>
          <a:off x="0" y="0"/>
          <a:ext cx="0" cy="0"/>
          <a:chOff x="0" y="0"/>
          <a:chExt cx="0" cy="0"/>
        </a:xfrm>
      </p:grpSpPr>
      <p:sp>
        <p:nvSpPr>
          <p:cNvPr id="93" name="Google Shape;93;p21"/>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94" name="Google Shape;9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 name="Shape 95"/>
        <p:cNvGrpSpPr/>
        <p:nvPr/>
      </p:nvGrpSpPr>
      <p:grpSpPr>
        <a:xfrm>
          <a:off x="0" y="0"/>
          <a:ext cx="0" cy="0"/>
          <a:chOff x="0" y="0"/>
          <a:chExt cx="0" cy="0"/>
        </a:xfrm>
      </p:grpSpPr>
      <p:sp>
        <p:nvSpPr>
          <p:cNvPr id="96" name="Google Shape;9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7" name="Google Shape;9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8" name="Google Shape;9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9" name="Shape 99"/>
        <p:cNvGrpSpPr/>
        <p:nvPr/>
      </p:nvGrpSpPr>
      <p:grpSpPr>
        <a:xfrm>
          <a:off x="0" y="0"/>
          <a:ext cx="0" cy="0"/>
          <a:chOff x="0" y="0"/>
          <a:chExt cx="0" cy="0"/>
        </a:xfrm>
      </p:grpSpPr>
      <p:sp>
        <p:nvSpPr>
          <p:cNvPr id="100" name="Google Shape;10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1" name="Google Shape;101;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2" name="Google Shape;102;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3" name="Google Shape;103;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6" name="Google Shape;10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7" name="Shape 107"/>
        <p:cNvGrpSpPr/>
        <p:nvPr/>
      </p:nvGrpSpPr>
      <p:grpSpPr>
        <a:xfrm>
          <a:off x="0" y="0"/>
          <a:ext cx="0" cy="0"/>
          <a:chOff x="0" y="0"/>
          <a:chExt cx="0" cy="0"/>
        </a:xfrm>
      </p:grpSpPr>
      <p:sp>
        <p:nvSpPr>
          <p:cNvPr id="108" name="Google Shape;108;p25"/>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9" name="Google Shape;109;p25"/>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0" name="Google Shape;110;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11" name="Shape 111"/>
        <p:cNvGrpSpPr/>
        <p:nvPr/>
      </p:nvGrpSpPr>
      <p:grpSpPr>
        <a:xfrm>
          <a:off x="0" y="0"/>
          <a:ext cx="0" cy="0"/>
          <a:chOff x="0" y="0"/>
          <a:chExt cx="0" cy="0"/>
        </a:xfrm>
      </p:grpSpPr>
      <p:sp>
        <p:nvSpPr>
          <p:cNvPr id="112" name="Google Shape;112;p26"/>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13" name="Google Shape;113;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p27"/>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27"/>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17" name="Google Shape;117;p27"/>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118" name="Google Shape;118;p27"/>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19" name="Google Shape;119;p2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20" name="Google Shape;120;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1" name="Shape 121"/>
        <p:cNvGrpSpPr/>
        <p:nvPr/>
      </p:nvGrpSpPr>
      <p:grpSpPr>
        <a:xfrm>
          <a:off x="0" y="0"/>
          <a:ext cx="0" cy="0"/>
          <a:chOff x="0" y="0"/>
          <a:chExt cx="0" cy="0"/>
        </a:xfrm>
      </p:grpSpPr>
      <p:sp>
        <p:nvSpPr>
          <p:cNvPr id="122" name="Google Shape;122;p28"/>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123" name="Google Shape;123;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4" name="Shape 124"/>
        <p:cNvGrpSpPr/>
        <p:nvPr/>
      </p:nvGrpSpPr>
      <p:grpSpPr>
        <a:xfrm>
          <a:off x="0" y="0"/>
          <a:ext cx="0" cy="0"/>
          <a:chOff x="0" y="0"/>
          <a:chExt cx="0" cy="0"/>
        </a:xfrm>
      </p:grpSpPr>
      <p:sp>
        <p:nvSpPr>
          <p:cNvPr id="125" name="Google Shape;125;p29"/>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0"/>
              <a:buNone/>
              <a:defRPr sz="11000">
                <a:solidFill>
                  <a:schemeClr val="dk1"/>
                </a:solidFill>
              </a:defRPr>
            </a:lvl1pPr>
            <a:lvl2pPr lvl="1" rtl="0" algn="ctr">
              <a:spcBef>
                <a:spcPts val="0"/>
              </a:spcBef>
              <a:spcAft>
                <a:spcPts val="0"/>
              </a:spcAft>
              <a:buClr>
                <a:schemeClr val="dk1"/>
              </a:buClr>
              <a:buSzPts val="11000"/>
              <a:buNone/>
              <a:defRPr sz="11000">
                <a:solidFill>
                  <a:schemeClr val="dk1"/>
                </a:solidFill>
              </a:defRPr>
            </a:lvl2pPr>
            <a:lvl3pPr lvl="2" rtl="0" algn="ctr">
              <a:spcBef>
                <a:spcPts val="0"/>
              </a:spcBef>
              <a:spcAft>
                <a:spcPts val="0"/>
              </a:spcAft>
              <a:buClr>
                <a:schemeClr val="dk1"/>
              </a:buClr>
              <a:buSzPts val="11000"/>
              <a:buNone/>
              <a:defRPr sz="11000">
                <a:solidFill>
                  <a:schemeClr val="dk1"/>
                </a:solidFill>
              </a:defRPr>
            </a:lvl3pPr>
            <a:lvl4pPr lvl="3" rtl="0" algn="ctr">
              <a:spcBef>
                <a:spcPts val="0"/>
              </a:spcBef>
              <a:spcAft>
                <a:spcPts val="0"/>
              </a:spcAft>
              <a:buClr>
                <a:schemeClr val="dk1"/>
              </a:buClr>
              <a:buSzPts val="11000"/>
              <a:buNone/>
              <a:defRPr sz="11000">
                <a:solidFill>
                  <a:schemeClr val="dk1"/>
                </a:solidFill>
              </a:defRPr>
            </a:lvl4pPr>
            <a:lvl5pPr lvl="4" rtl="0" algn="ctr">
              <a:spcBef>
                <a:spcPts val="0"/>
              </a:spcBef>
              <a:spcAft>
                <a:spcPts val="0"/>
              </a:spcAft>
              <a:buClr>
                <a:schemeClr val="dk1"/>
              </a:buClr>
              <a:buSzPts val="11000"/>
              <a:buNone/>
              <a:defRPr sz="11000">
                <a:solidFill>
                  <a:schemeClr val="dk1"/>
                </a:solidFill>
              </a:defRPr>
            </a:lvl5pPr>
            <a:lvl6pPr lvl="5" rtl="0" algn="ctr">
              <a:spcBef>
                <a:spcPts val="0"/>
              </a:spcBef>
              <a:spcAft>
                <a:spcPts val="0"/>
              </a:spcAft>
              <a:buClr>
                <a:schemeClr val="dk1"/>
              </a:buClr>
              <a:buSzPts val="11000"/>
              <a:buNone/>
              <a:defRPr sz="11000">
                <a:solidFill>
                  <a:schemeClr val="dk1"/>
                </a:solidFill>
              </a:defRPr>
            </a:lvl6pPr>
            <a:lvl7pPr lvl="6" rtl="0" algn="ctr">
              <a:spcBef>
                <a:spcPts val="0"/>
              </a:spcBef>
              <a:spcAft>
                <a:spcPts val="0"/>
              </a:spcAft>
              <a:buClr>
                <a:schemeClr val="dk1"/>
              </a:buClr>
              <a:buSzPts val="11000"/>
              <a:buNone/>
              <a:defRPr sz="11000">
                <a:solidFill>
                  <a:schemeClr val="dk1"/>
                </a:solidFill>
              </a:defRPr>
            </a:lvl7pPr>
            <a:lvl8pPr lvl="7" rtl="0" algn="ctr">
              <a:spcBef>
                <a:spcPts val="0"/>
              </a:spcBef>
              <a:spcAft>
                <a:spcPts val="0"/>
              </a:spcAft>
              <a:buClr>
                <a:schemeClr val="dk1"/>
              </a:buClr>
              <a:buSzPts val="11000"/>
              <a:buNone/>
              <a:defRPr sz="11000">
                <a:solidFill>
                  <a:schemeClr val="dk1"/>
                </a:solidFill>
              </a:defRPr>
            </a:lvl8pPr>
            <a:lvl9pPr lvl="8" rtl="0" algn="ctr">
              <a:spcBef>
                <a:spcPts val="0"/>
              </a:spcBef>
              <a:spcAft>
                <a:spcPts val="0"/>
              </a:spcAft>
              <a:buClr>
                <a:schemeClr val="dk1"/>
              </a:buClr>
              <a:buSzPts val="11000"/>
              <a:buNone/>
              <a:defRPr sz="11000">
                <a:solidFill>
                  <a:schemeClr val="dk1"/>
                </a:solidFill>
              </a:defRPr>
            </a:lvl9pPr>
          </a:lstStyle>
          <a:p>
            <a:r>
              <a:t>xx%</a:t>
            </a:r>
          </a:p>
        </p:txBody>
      </p:sp>
      <p:sp>
        <p:nvSpPr>
          <p:cNvPr id="126" name="Google Shape;126;p29"/>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7" name="Google Shape;127;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66">
    <p:bg>
      <p:bgPr>
        <a:solidFill>
          <a:srgbClr val="FFFFFF"/>
        </a:solidFill>
      </p:bgPr>
    </p:bg>
    <p:spTree>
      <p:nvGrpSpPr>
        <p:cNvPr id="130" name="Shape 130"/>
        <p:cNvGrpSpPr/>
        <p:nvPr/>
      </p:nvGrpSpPr>
      <p:grpSpPr>
        <a:xfrm>
          <a:off x="0" y="0"/>
          <a:ext cx="0" cy="0"/>
          <a:chOff x="0" y="0"/>
          <a:chExt cx="0" cy="0"/>
        </a:xfrm>
      </p:grpSpPr>
      <p:sp>
        <p:nvSpPr>
          <p:cNvPr id="131" name="Google Shape;131;p3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1"/>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133" name="Google Shape;133;p31"/>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34" name="Google Shape;134;p3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135" name="Shape 135"/>
        <p:cNvGrpSpPr/>
        <p:nvPr/>
      </p:nvGrpSpPr>
      <p:grpSpPr>
        <a:xfrm>
          <a:off x="0" y="0"/>
          <a:ext cx="0" cy="0"/>
          <a:chOff x="0" y="0"/>
          <a:chExt cx="0" cy="0"/>
        </a:xfrm>
      </p:grpSpPr>
      <p:sp>
        <p:nvSpPr>
          <p:cNvPr id="136" name="Google Shape;136;p3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2"/>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2"/>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139" name="Google Shape;139;p32"/>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40" name="Google Shape;140;p3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83" name="Shape 83"/>
        <p:cNvGrpSpPr/>
        <p:nvPr/>
      </p:nvGrpSpPr>
      <p:grpSpPr>
        <a:xfrm>
          <a:off x="0" y="0"/>
          <a:ext cx="0" cy="0"/>
          <a:chOff x="0" y="0"/>
          <a:chExt cx="0" cy="0"/>
        </a:xfrm>
      </p:grpSpPr>
      <p:sp>
        <p:nvSpPr>
          <p:cNvPr id="84" name="Google Shape;84;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85" name="Google Shape;85;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6" name="Google Shape;8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Proxima Nova"/>
                <a:ea typeface="Proxima Nova"/>
                <a:cs typeface="Proxima Nova"/>
                <a:sym typeface="Proxima Nova"/>
              </a:defRPr>
            </a:lvl1pPr>
            <a:lvl2pPr lvl="1" rtl="0" algn="r">
              <a:buNone/>
              <a:defRPr sz="1000">
                <a:solidFill>
                  <a:schemeClr val="dk2"/>
                </a:solidFill>
                <a:latin typeface="Proxima Nova"/>
                <a:ea typeface="Proxima Nova"/>
                <a:cs typeface="Proxima Nova"/>
                <a:sym typeface="Proxima Nova"/>
              </a:defRPr>
            </a:lvl2pPr>
            <a:lvl3pPr lvl="2" rtl="0" algn="r">
              <a:buNone/>
              <a:defRPr sz="1000">
                <a:solidFill>
                  <a:schemeClr val="dk2"/>
                </a:solidFill>
                <a:latin typeface="Proxima Nova"/>
                <a:ea typeface="Proxima Nova"/>
                <a:cs typeface="Proxima Nova"/>
                <a:sym typeface="Proxima Nova"/>
              </a:defRPr>
            </a:lvl3pPr>
            <a:lvl4pPr lvl="3" rtl="0" algn="r">
              <a:buNone/>
              <a:defRPr sz="1000">
                <a:solidFill>
                  <a:schemeClr val="dk2"/>
                </a:solidFill>
                <a:latin typeface="Proxima Nova"/>
                <a:ea typeface="Proxima Nova"/>
                <a:cs typeface="Proxima Nova"/>
                <a:sym typeface="Proxima Nova"/>
              </a:defRPr>
            </a:lvl4pPr>
            <a:lvl5pPr lvl="4" rtl="0" algn="r">
              <a:buNone/>
              <a:defRPr sz="1000">
                <a:solidFill>
                  <a:schemeClr val="dk2"/>
                </a:solidFill>
                <a:latin typeface="Proxima Nova"/>
                <a:ea typeface="Proxima Nova"/>
                <a:cs typeface="Proxima Nova"/>
                <a:sym typeface="Proxima Nova"/>
              </a:defRPr>
            </a:lvl5pPr>
            <a:lvl6pPr lvl="5" rtl="0" algn="r">
              <a:buNone/>
              <a:defRPr sz="1000">
                <a:solidFill>
                  <a:schemeClr val="dk2"/>
                </a:solidFill>
                <a:latin typeface="Proxima Nova"/>
                <a:ea typeface="Proxima Nova"/>
                <a:cs typeface="Proxima Nova"/>
                <a:sym typeface="Proxima Nova"/>
              </a:defRPr>
            </a:lvl6pPr>
            <a:lvl7pPr lvl="6" rtl="0" algn="r">
              <a:buNone/>
              <a:defRPr sz="1000">
                <a:solidFill>
                  <a:schemeClr val="dk2"/>
                </a:solidFill>
                <a:latin typeface="Proxima Nova"/>
                <a:ea typeface="Proxima Nova"/>
                <a:cs typeface="Proxima Nova"/>
                <a:sym typeface="Proxima Nova"/>
              </a:defRPr>
            </a:lvl7pPr>
            <a:lvl8pPr lvl="7" rtl="0" algn="r">
              <a:buNone/>
              <a:defRPr sz="1000">
                <a:solidFill>
                  <a:schemeClr val="dk2"/>
                </a:solidFill>
                <a:latin typeface="Proxima Nova"/>
                <a:ea typeface="Proxima Nova"/>
                <a:cs typeface="Proxima Nova"/>
                <a:sym typeface="Proxima Nova"/>
              </a:defRPr>
            </a:lvl8pPr>
            <a:lvl9pPr lvl="8" rtl="0"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1.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33"/>
          <p:cNvPicPr preferRelativeResize="0"/>
          <p:nvPr/>
        </p:nvPicPr>
        <p:blipFill rotWithShape="1">
          <a:blip r:embed="rId3">
            <a:alphaModFix amt="50000"/>
          </a:blip>
          <a:srcRect b="4995" l="0" r="0" t="5004"/>
          <a:stretch/>
        </p:blipFill>
        <p:spPr>
          <a:xfrm>
            <a:off x="0" y="0"/>
            <a:ext cx="9144005" cy="5143497"/>
          </a:xfrm>
          <a:prstGeom prst="rect">
            <a:avLst/>
          </a:prstGeom>
          <a:noFill/>
          <a:ln>
            <a:noFill/>
          </a:ln>
        </p:spPr>
      </p:pic>
      <p:sp>
        <p:nvSpPr>
          <p:cNvPr id="146" name="Google Shape;146;p33"/>
          <p:cNvSpPr txBox="1"/>
          <p:nvPr>
            <p:ph type="ctrTitle"/>
          </p:nvPr>
        </p:nvSpPr>
        <p:spPr>
          <a:xfrm>
            <a:off x="943700" y="1366150"/>
            <a:ext cx="7218600" cy="236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7200">
                <a:latin typeface="Fugaz One"/>
                <a:ea typeface="Fugaz One"/>
                <a:cs typeface="Fugaz One"/>
                <a:sym typeface="Fugaz One"/>
              </a:rPr>
              <a:t>INTRODUCTION TO BQ5</a:t>
            </a:r>
            <a:endParaRPr b="1" sz="7200">
              <a:latin typeface="Fugaz One"/>
              <a:ea typeface="Fugaz One"/>
              <a:cs typeface="Fugaz One"/>
              <a:sym typeface="Fugaz One"/>
            </a:endParaRPr>
          </a:p>
        </p:txBody>
      </p:sp>
      <p:sp>
        <p:nvSpPr>
          <p:cNvPr id="147" name="Google Shape;147;p33"/>
          <p:cNvSpPr txBox="1"/>
          <p:nvPr>
            <p:ph idx="1" type="subTitle"/>
          </p:nvPr>
        </p:nvSpPr>
        <p:spPr>
          <a:xfrm>
            <a:off x="943700" y="3866950"/>
            <a:ext cx="7218600" cy="75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compare and contrast BQ5 within the context of different areas of knowledge</a:t>
            </a:r>
            <a:endParaRPr i="1" sz="2400">
              <a:solidFill>
                <a:srgbClr val="D0E0E3"/>
              </a:solidFill>
            </a:endParaRPr>
          </a:p>
          <a:p>
            <a:pPr indent="0" lvl="0" marL="0" rtl="0" algn="ctr">
              <a:spcBef>
                <a:spcPts val="0"/>
              </a:spcBef>
              <a:spcAft>
                <a:spcPts val="0"/>
              </a:spcAft>
              <a:buNone/>
            </a:pPr>
            <a:r>
              <a:t/>
            </a:r>
            <a:endParaRPr sz="2000"/>
          </a:p>
        </p:txBody>
      </p:sp>
      <p:sp>
        <p:nvSpPr>
          <p:cNvPr id="148" name="Google Shape;148;p33"/>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BQ5</a:t>
            </a:r>
            <a:r>
              <a:rPr lang="en-GB" sz="3000">
                <a:solidFill>
                  <a:srgbClr val="D0E0E3"/>
                </a:solidFill>
                <a:latin typeface="Proxima Nova"/>
                <a:ea typeface="Proxima Nova"/>
                <a:cs typeface="Proxima Nova"/>
                <a:sym typeface="Proxima Nova"/>
              </a:rPr>
              <a:t> Creativity </a:t>
            </a:r>
            <a:r>
              <a:rPr b="1" i="1" lang="en-GB" sz="3000">
                <a:solidFill>
                  <a:srgbClr val="D0E0E3"/>
                </a:solidFill>
                <a:latin typeface="Proxima Nova"/>
                <a:ea typeface="Proxima Nova"/>
                <a:cs typeface="Proxima Nova"/>
                <a:sym typeface="Proxima Nova"/>
              </a:rPr>
              <a:t>Lesson 1</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49" name="Google Shape;149;p33"/>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2"/>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209" name="Google Shape;209;p42"/>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210" name="Google Shape;210;p42"/>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211" name="Google Shape;211;p42"/>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212" name="Google Shape;212;p42"/>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4"/>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4800">
                <a:solidFill>
                  <a:srgbClr val="45818E"/>
                </a:solidFill>
                <a:latin typeface="Ultra"/>
                <a:ea typeface="Ultra"/>
                <a:cs typeface="Ultra"/>
                <a:sym typeface="Ultra"/>
              </a:rPr>
              <a:t>Starter</a:t>
            </a:r>
            <a:endParaRPr b="0" sz="4800">
              <a:solidFill>
                <a:srgbClr val="45818E"/>
              </a:solidFill>
              <a:latin typeface="Ultra"/>
              <a:ea typeface="Ultra"/>
              <a:cs typeface="Ultra"/>
              <a:sym typeface="Ultra"/>
            </a:endParaRPr>
          </a:p>
        </p:txBody>
      </p:sp>
      <p:sp>
        <p:nvSpPr>
          <p:cNvPr id="155" name="Google Shape;155;p34"/>
          <p:cNvSpPr txBox="1"/>
          <p:nvPr>
            <p:ph idx="1" type="body"/>
          </p:nvPr>
        </p:nvSpPr>
        <p:spPr>
          <a:xfrm>
            <a:off x="4852900" y="1672725"/>
            <a:ext cx="41211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t>Think about your own knowledge of the world.</a:t>
            </a:r>
            <a:endParaRPr sz="2000"/>
          </a:p>
          <a:p>
            <a:pPr indent="-355600" lvl="0" marL="457200" rtl="0" algn="l">
              <a:spcBef>
                <a:spcPts val="1600"/>
              </a:spcBef>
              <a:spcAft>
                <a:spcPts val="0"/>
              </a:spcAft>
              <a:buSzPts val="2000"/>
              <a:buChar char="●"/>
            </a:pPr>
            <a:r>
              <a:rPr lang="en-GB" sz="2000"/>
              <a:t>How has it changed over time?</a:t>
            </a:r>
            <a:endParaRPr sz="2000"/>
          </a:p>
          <a:p>
            <a:pPr indent="-355600" lvl="0" marL="457200" rtl="0" algn="l">
              <a:spcBef>
                <a:spcPts val="1000"/>
              </a:spcBef>
              <a:spcAft>
                <a:spcPts val="0"/>
              </a:spcAft>
              <a:buSzPts val="2000"/>
              <a:buChar char="●"/>
            </a:pPr>
            <a:r>
              <a:rPr lang="en-GB" sz="2000"/>
              <a:t>Would you say you have more or less </a:t>
            </a:r>
            <a:r>
              <a:rPr b="1" lang="en-GB" sz="2000">
                <a:solidFill>
                  <a:srgbClr val="CC4125"/>
                </a:solidFill>
              </a:rPr>
              <a:t>certainty</a:t>
            </a:r>
            <a:r>
              <a:rPr lang="en-GB" sz="2000"/>
              <a:t> about the world now than you did 5 years ago?</a:t>
            </a:r>
            <a:endParaRPr sz="2000"/>
          </a:p>
          <a:p>
            <a:pPr indent="0" lvl="0" marL="0" rtl="0" algn="l">
              <a:spcBef>
                <a:spcPts val="1000"/>
              </a:spcBef>
              <a:spcAft>
                <a:spcPts val="0"/>
              </a:spcAft>
              <a:buNone/>
            </a:pPr>
            <a:r>
              <a:t/>
            </a:r>
            <a:endParaRPr sz="2000"/>
          </a:p>
          <a:p>
            <a:pPr indent="0" lvl="0" marL="0" rtl="0" algn="l">
              <a:spcBef>
                <a:spcPts val="1600"/>
              </a:spcBef>
              <a:spcAft>
                <a:spcPts val="1600"/>
              </a:spcAft>
              <a:buNone/>
            </a:pPr>
            <a:r>
              <a:t/>
            </a:r>
            <a:endParaRPr sz="2000"/>
          </a:p>
        </p:txBody>
      </p:sp>
      <p:pic>
        <p:nvPicPr>
          <p:cNvPr id="156" name="Google Shape;156;p34"/>
          <p:cNvPicPr preferRelativeResize="0"/>
          <p:nvPr/>
        </p:nvPicPr>
        <p:blipFill>
          <a:blip r:embed="rId3">
            <a:alphaModFix/>
          </a:blip>
          <a:stretch>
            <a:fillRect/>
          </a:stretch>
        </p:blipFill>
        <p:spPr>
          <a:xfrm>
            <a:off x="152400" y="152400"/>
            <a:ext cx="4548024" cy="4548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35"/>
          <p:cNvPicPr preferRelativeResize="0"/>
          <p:nvPr/>
        </p:nvPicPr>
        <p:blipFill rotWithShape="1">
          <a:blip r:embed="rId3">
            <a:alphaModFix/>
          </a:blip>
          <a:srcRect b="0" l="24918" r="24923" t="0"/>
          <a:stretch/>
        </p:blipFill>
        <p:spPr>
          <a:xfrm>
            <a:off x="5442850" y="308100"/>
            <a:ext cx="3402000" cy="4521699"/>
          </a:xfrm>
          <a:prstGeom prst="rect">
            <a:avLst/>
          </a:prstGeom>
          <a:noFill/>
          <a:ln>
            <a:noFill/>
          </a:ln>
        </p:spPr>
      </p:pic>
      <p:sp>
        <p:nvSpPr>
          <p:cNvPr id="162" name="Google Shape;162;p35"/>
          <p:cNvSpPr txBox="1"/>
          <p:nvPr>
            <p:ph type="title"/>
          </p:nvPr>
        </p:nvSpPr>
        <p:spPr>
          <a:xfrm>
            <a:off x="291875" y="308100"/>
            <a:ext cx="4813500" cy="133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3600">
                <a:solidFill>
                  <a:srgbClr val="45818E"/>
                </a:solidFill>
                <a:latin typeface="Ultra"/>
                <a:ea typeface="Ultra"/>
                <a:cs typeface="Ultra"/>
                <a:sym typeface="Ultra"/>
              </a:rPr>
              <a:t>Linking the BQ to the AOKs</a:t>
            </a:r>
            <a:endParaRPr sz="3600">
              <a:solidFill>
                <a:srgbClr val="45818E"/>
              </a:solidFill>
              <a:latin typeface="Ultra"/>
              <a:ea typeface="Ultra"/>
              <a:cs typeface="Ultra"/>
              <a:sym typeface="Ultra"/>
            </a:endParaRPr>
          </a:p>
        </p:txBody>
      </p:sp>
      <p:sp>
        <p:nvSpPr>
          <p:cNvPr id="163" name="Google Shape;163;p35"/>
          <p:cNvSpPr txBox="1"/>
          <p:nvPr>
            <p:ph idx="1" type="body"/>
          </p:nvPr>
        </p:nvSpPr>
        <p:spPr>
          <a:xfrm>
            <a:off x="291975" y="1707325"/>
            <a:ext cx="4813500" cy="312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t>BQ5 asks: </a:t>
            </a:r>
            <a:r>
              <a:rPr b="1" i="1" lang="en-GB" sz="1500"/>
              <a:t>How is new knowledge about the world created?</a:t>
            </a:r>
            <a:endParaRPr b="1" i="1" sz="1500"/>
          </a:p>
          <a:p>
            <a:pPr indent="0" lvl="0" marL="0" rtl="0" algn="l">
              <a:spcBef>
                <a:spcPts val="1600"/>
              </a:spcBef>
              <a:spcAft>
                <a:spcPts val="0"/>
              </a:spcAft>
              <a:buNone/>
            </a:pPr>
            <a:r>
              <a:rPr lang="en-GB" sz="1500"/>
              <a:t>Select an AOK that you haven’t picked before. With a partner, discuss:</a:t>
            </a:r>
            <a:endParaRPr sz="1500"/>
          </a:p>
          <a:p>
            <a:pPr indent="-323850" lvl="0" marL="457200" rtl="0" algn="l">
              <a:spcBef>
                <a:spcPts val="1600"/>
              </a:spcBef>
              <a:spcAft>
                <a:spcPts val="0"/>
              </a:spcAft>
              <a:buSzPts val="1500"/>
              <a:buAutoNum type="alphaLcParenR"/>
            </a:pPr>
            <a:r>
              <a:rPr lang="en-GB" sz="1500"/>
              <a:t>How is new knowledge created in your AOK?</a:t>
            </a:r>
            <a:endParaRPr sz="1500"/>
          </a:p>
          <a:p>
            <a:pPr indent="-323850" lvl="0" marL="457200" rtl="0" algn="l">
              <a:spcBef>
                <a:spcPts val="1000"/>
              </a:spcBef>
              <a:spcAft>
                <a:spcPts val="0"/>
              </a:spcAft>
              <a:buSzPts val="1500"/>
              <a:buAutoNum type="alphaLcParenR"/>
            </a:pPr>
            <a:r>
              <a:rPr lang="en-GB" sz="1500"/>
              <a:t>Why do ideas, theories, and the way knowledge is produced change over time in your AOK?</a:t>
            </a:r>
            <a:endParaRPr sz="1500"/>
          </a:p>
          <a:p>
            <a:pPr indent="0" lvl="0" marL="0" rtl="0" algn="l">
              <a:spcBef>
                <a:spcPts val="1000"/>
              </a:spcBef>
              <a:spcAft>
                <a:spcPts val="1600"/>
              </a:spcAft>
              <a:buNone/>
            </a:pPr>
            <a:r>
              <a:rPr lang="en-GB" sz="1500"/>
              <a:t>Present your ideas on an A3 sheet of paper. Make them as visual as possible (use limited text).</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6"/>
          <p:cNvSpPr txBox="1"/>
          <p:nvPr>
            <p:ph type="title"/>
          </p:nvPr>
        </p:nvSpPr>
        <p:spPr>
          <a:xfrm>
            <a:off x="291875" y="406900"/>
            <a:ext cx="4813500" cy="177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800">
                <a:solidFill>
                  <a:srgbClr val="45818E"/>
                </a:solidFill>
                <a:latin typeface="Ultra"/>
                <a:ea typeface="Ultra"/>
                <a:cs typeface="Ultra"/>
                <a:sym typeface="Ultra"/>
              </a:rPr>
              <a:t>Real-world contexts</a:t>
            </a:r>
            <a:endParaRPr sz="4800">
              <a:solidFill>
                <a:srgbClr val="45818E"/>
              </a:solidFill>
              <a:latin typeface="Ultra"/>
              <a:ea typeface="Ultra"/>
              <a:cs typeface="Ultra"/>
              <a:sym typeface="Ultra"/>
            </a:endParaRPr>
          </a:p>
        </p:txBody>
      </p:sp>
      <p:sp>
        <p:nvSpPr>
          <p:cNvPr id="169" name="Google Shape;169;p36"/>
          <p:cNvSpPr txBox="1"/>
          <p:nvPr>
            <p:ph idx="1" type="body"/>
          </p:nvPr>
        </p:nvSpPr>
        <p:spPr>
          <a:xfrm>
            <a:off x="291975" y="2288275"/>
            <a:ext cx="4813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Follow the link to the RLS for your AOK. On your display, add:</a:t>
            </a:r>
            <a:endParaRPr sz="1800"/>
          </a:p>
          <a:p>
            <a:pPr indent="-342900" lvl="0" marL="457200" rtl="0" algn="l">
              <a:spcBef>
                <a:spcPts val="1600"/>
              </a:spcBef>
              <a:spcAft>
                <a:spcPts val="0"/>
              </a:spcAft>
              <a:buSzPts val="1800"/>
              <a:buAutoNum type="arabicPeriod"/>
            </a:pPr>
            <a:r>
              <a:rPr lang="en-GB" sz="1800"/>
              <a:t>A brief outline of your RLS and how it links to your AOK.</a:t>
            </a:r>
            <a:endParaRPr sz="1800"/>
          </a:p>
          <a:p>
            <a:pPr indent="-342900" lvl="0" marL="457200" rtl="0" algn="l">
              <a:spcBef>
                <a:spcPts val="1600"/>
              </a:spcBef>
              <a:spcAft>
                <a:spcPts val="1600"/>
              </a:spcAft>
              <a:buSzPts val="1800"/>
              <a:buAutoNum type="arabicPeriod"/>
            </a:pPr>
            <a:r>
              <a:rPr lang="en-GB" sz="1800"/>
              <a:t>What this tells us about how and why new knowledge is created in your AOK.</a:t>
            </a:r>
            <a:endParaRPr sz="1800"/>
          </a:p>
        </p:txBody>
      </p:sp>
      <p:pic>
        <p:nvPicPr>
          <p:cNvPr id="170" name="Google Shape;170;p36"/>
          <p:cNvPicPr preferRelativeResize="0"/>
          <p:nvPr/>
        </p:nvPicPr>
        <p:blipFill rotWithShape="1">
          <a:blip r:embed="rId3">
            <a:alphaModFix/>
          </a:blip>
          <a:srcRect b="0" l="0" r="0" t="7097"/>
          <a:stretch/>
        </p:blipFill>
        <p:spPr>
          <a:xfrm>
            <a:off x="5451075" y="0"/>
            <a:ext cx="3692926"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0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0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1000"/>
                                        <p:tgtEl>
                                          <p:spTgt spid="16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37"/>
          <p:cNvPicPr preferRelativeResize="0"/>
          <p:nvPr/>
        </p:nvPicPr>
        <p:blipFill rotWithShape="1">
          <a:blip r:embed="rId3">
            <a:alphaModFix/>
          </a:blip>
          <a:srcRect b="0" l="0" r="0" t="53906"/>
          <a:stretch/>
        </p:blipFill>
        <p:spPr>
          <a:xfrm>
            <a:off x="0" y="0"/>
            <a:ext cx="9144003" cy="2209447"/>
          </a:xfrm>
          <a:prstGeom prst="rect">
            <a:avLst/>
          </a:prstGeom>
          <a:noFill/>
          <a:ln>
            <a:noFill/>
          </a:ln>
        </p:spPr>
      </p:pic>
      <p:sp>
        <p:nvSpPr>
          <p:cNvPr id="176" name="Google Shape;176;p37"/>
          <p:cNvSpPr txBox="1"/>
          <p:nvPr>
            <p:ph type="title"/>
          </p:nvPr>
        </p:nvSpPr>
        <p:spPr>
          <a:xfrm>
            <a:off x="311700" y="2540450"/>
            <a:ext cx="31197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5818E"/>
                </a:solidFill>
                <a:latin typeface="Ultra"/>
                <a:ea typeface="Ultra"/>
                <a:cs typeface="Ultra"/>
                <a:sym typeface="Ultra"/>
              </a:rPr>
              <a:t>Gallery walk</a:t>
            </a:r>
            <a:endParaRPr sz="4800">
              <a:solidFill>
                <a:srgbClr val="45818E"/>
              </a:solidFill>
              <a:latin typeface="Ultra"/>
              <a:ea typeface="Ultra"/>
              <a:cs typeface="Ultra"/>
              <a:sym typeface="Ultra"/>
            </a:endParaRPr>
          </a:p>
        </p:txBody>
      </p:sp>
      <p:sp>
        <p:nvSpPr>
          <p:cNvPr id="177" name="Google Shape;177;p37"/>
          <p:cNvSpPr txBox="1"/>
          <p:nvPr>
            <p:ph idx="1" type="body"/>
          </p:nvPr>
        </p:nvSpPr>
        <p:spPr>
          <a:xfrm>
            <a:off x="3579875" y="2540450"/>
            <a:ext cx="53184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Talk to the other groups.</a:t>
            </a:r>
            <a:endParaRPr sz="1800"/>
          </a:p>
          <a:p>
            <a:pPr indent="-342900" lvl="0" marL="457200" rtl="0" algn="l">
              <a:spcBef>
                <a:spcPts val="1600"/>
              </a:spcBef>
              <a:spcAft>
                <a:spcPts val="0"/>
              </a:spcAft>
              <a:buSzPts val="1800"/>
              <a:buChar char="●"/>
            </a:pPr>
            <a:r>
              <a:rPr lang="en-GB" sz="1800"/>
              <a:t>Which AOK changes most over time?</a:t>
            </a:r>
            <a:endParaRPr sz="1800"/>
          </a:p>
          <a:p>
            <a:pPr indent="-342900" lvl="0" marL="457200" rtl="0" algn="l">
              <a:spcBef>
                <a:spcPts val="1000"/>
              </a:spcBef>
              <a:spcAft>
                <a:spcPts val="0"/>
              </a:spcAft>
              <a:buSzPts val="1800"/>
              <a:buChar char="●"/>
            </a:pPr>
            <a:r>
              <a:rPr lang="en-GB" sz="1800"/>
              <a:t>In which AOK changes least?</a:t>
            </a:r>
            <a:endParaRPr sz="1800"/>
          </a:p>
          <a:p>
            <a:pPr indent="-342900" lvl="0" marL="457200" rtl="0" algn="l">
              <a:spcBef>
                <a:spcPts val="1000"/>
              </a:spcBef>
              <a:spcAft>
                <a:spcPts val="1000"/>
              </a:spcAft>
              <a:buSzPts val="1800"/>
              <a:buChar char="●"/>
            </a:pPr>
            <a:r>
              <a:rPr lang="en-GB" sz="1800"/>
              <a:t>Add different coloured Post-Its with your answers to the right displays. </a:t>
            </a:r>
            <a:r>
              <a:rPr b="1" lang="en-GB" sz="1800">
                <a:solidFill>
                  <a:srgbClr val="CC4125"/>
                </a:solidFill>
              </a:rPr>
              <a:t>Justify</a:t>
            </a:r>
            <a:r>
              <a:rPr lang="en-GB" sz="1800"/>
              <a:t> your responses.</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8"/>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83" name="Google Shape;183;p38"/>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84" name="Google Shape;184;p38"/>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000"/>
              <a:t>Related exhibition prompt</a:t>
            </a:r>
            <a:r>
              <a:rPr lang="en-GB" sz="2000"/>
              <a:t> </a:t>
            </a:r>
            <a:r>
              <a:rPr i="1" lang="en-GB"/>
              <a:t>What role does imagination play in producing knowledge about the world? (IAP-30) </a:t>
            </a:r>
            <a:endParaRPr i="1" sz="2000"/>
          </a:p>
          <a:p>
            <a:pPr indent="-355600" lvl="0" marL="457200" rtl="0" algn="l">
              <a:spcBef>
                <a:spcPts val="1600"/>
              </a:spcBef>
              <a:spcAft>
                <a:spcPts val="0"/>
              </a:spcAft>
              <a:buSzPts val="2000"/>
              <a:buChar char="●"/>
            </a:pPr>
            <a:r>
              <a:rPr lang="en-GB" sz="2000"/>
              <a:t>Refer to the ideas from this lesson to answer this question.</a:t>
            </a:r>
            <a:endParaRPr sz="2000"/>
          </a:p>
          <a:p>
            <a:pPr indent="-355600" lvl="0" marL="457200" rtl="0" algn="l">
              <a:spcBef>
                <a:spcPts val="1000"/>
              </a:spcBef>
              <a:spcAft>
                <a:spcPts val="0"/>
              </a:spcAft>
              <a:buSzPts val="2000"/>
              <a:buChar char="●"/>
            </a:pPr>
            <a:r>
              <a:rPr lang="en-GB" sz="2000"/>
              <a:t>For example, think about how the comparative role of imagination in helping us produce new knowledge in the different AOKs. </a:t>
            </a:r>
            <a:endParaRPr sz="2000"/>
          </a:p>
          <a:p>
            <a:pPr indent="-355600" lvl="0" marL="457200" rtl="0" algn="l">
              <a:spcBef>
                <a:spcPts val="1000"/>
              </a:spcBef>
              <a:spcAft>
                <a:spcPts val="0"/>
              </a:spcAft>
              <a:buSzPts val="2000"/>
              <a:buChar char="●"/>
            </a:pPr>
            <a:r>
              <a:rPr lang="en-GB" sz="2000"/>
              <a:t>Which objects could help to illustrate your answer?</a:t>
            </a:r>
            <a:endParaRPr sz="2000"/>
          </a:p>
          <a:p>
            <a:pPr indent="0" lvl="0" marL="0" rtl="0" algn="l">
              <a:spcBef>
                <a:spcPts val="1000"/>
              </a:spcBef>
              <a:spcAft>
                <a:spcPts val="1600"/>
              </a:spcAft>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9"/>
          <p:cNvSpPr txBox="1"/>
          <p:nvPr>
            <p:ph type="ctrTitle"/>
          </p:nvPr>
        </p:nvSpPr>
        <p:spPr>
          <a:xfrm>
            <a:off x="4169850" y="430875"/>
            <a:ext cx="4596300" cy="4208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2400">
                <a:solidFill>
                  <a:schemeClr val="dk2"/>
                </a:solidFill>
                <a:latin typeface="Proxima Nova"/>
                <a:ea typeface="Proxima Nova"/>
                <a:cs typeface="Proxima Nova"/>
                <a:sym typeface="Proxima Nova"/>
              </a:rPr>
              <a:t>“The chief enemy of creativity is 'good' sense.” </a:t>
            </a:r>
            <a:r>
              <a:rPr b="0" i="1" lang="en-GB" sz="2400">
                <a:solidFill>
                  <a:schemeClr val="dk2"/>
                </a:solidFill>
                <a:latin typeface="Proxima Nova"/>
                <a:ea typeface="Proxima Nova"/>
                <a:cs typeface="Proxima Nova"/>
                <a:sym typeface="Proxima Nova"/>
              </a:rPr>
              <a:t>(Pablo Picasso) </a:t>
            </a:r>
            <a:endParaRPr b="0" i="1" sz="24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0" sz="2400">
              <a:solidFill>
                <a:schemeClr val="dk2"/>
              </a:solidFill>
              <a:latin typeface="Proxima Nova"/>
              <a:ea typeface="Proxima Nova"/>
              <a:cs typeface="Proxima Nova"/>
              <a:sym typeface="Proxima Nova"/>
            </a:endParaRPr>
          </a:p>
          <a:p>
            <a:pPr indent="-381000" lvl="0" marL="457200" rtl="0" algn="l">
              <a:lnSpc>
                <a:spcPct val="115000"/>
              </a:lnSpc>
              <a:spcBef>
                <a:spcPts val="0"/>
              </a:spcBef>
              <a:spcAft>
                <a:spcPts val="0"/>
              </a:spcAft>
              <a:buClr>
                <a:schemeClr val="dk2"/>
              </a:buClr>
              <a:buSzPts val="2400"/>
              <a:buFont typeface="Proxima Nova"/>
              <a:buChar char="●"/>
            </a:pPr>
            <a:r>
              <a:rPr b="0" lang="en-GB" sz="2400">
                <a:solidFill>
                  <a:schemeClr val="dk2"/>
                </a:solidFill>
                <a:latin typeface="Proxima Nova"/>
                <a:ea typeface="Proxima Nova"/>
                <a:cs typeface="Proxima Nova"/>
                <a:sym typeface="Proxima Nova"/>
              </a:rPr>
              <a:t>What do you think Picasso meant? </a:t>
            </a:r>
            <a:endParaRPr b="0" sz="2400">
              <a:solidFill>
                <a:schemeClr val="dk2"/>
              </a:solidFill>
              <a:latin typeface="Proxima Nova"/>
              <a:ea typeface="Proxima Nova"/>
              <a:cs typeface="Proxima Nova"/>
              <a:sym typeface="Proxima Nova"/>
            </a:endParaRPr>
          </a:p>
          <a:p>
            <a:pPr indent="-381000" lvl="0" marL="457200" rtl="0" algn="l">
              <a:lnSpc>
                <a:spcPct val="115000"/>
              </a:lnSpc>
              <a:spcBef>
                <a:spcPts val="1000"/>
              </a:spcBef>
              <a:spcAft>
                <a:spcPts val="1000"/>
              </a:spcAft>
              <a:buClr>
                <a:schemeClr val="dk2"/>
              </a:buClr>
              <a:buSzPts val="2400"/>
              <a:buFont typeface="Proxima Nova"/>
              <a:buChar char="●"/>
            </a:pPr>
            <a:r>
              <a:rPr b="0" lang="en-GB" sz="2400">
                <a:solidFill>
                  <a:schemeClr val="dk2"/>
                </a:solidFill>
                <a:latin typeface="Proxima Nova"/>
                <a:ea typeface="Proxima Nova"/>
                <a:cs typeface="Proxima Nova"/>
                <a:sym typeface="Proxima Nova"/>
              </a:rPr>
              <a:t>How does this help us explain the way new knowledge is created?</a:t>
            </a:r>
            <a:endParaRPr b="0" sz="2400">
              <a:solidFill>
                <a:schemeClr val="dk2"/>
              </a:solidFill>
              <a:latin typeface="Proxima Nova"/>
              <a:ea typeface="Proxima Nova"/>
              <a:cs typeface="Proxima Nova"/>
              <a:sym typeface="Proxima Nova"/>
            </a:endParaRPr>
          </a:p>
        </p:txBody>
      </p:sp>
      <p:pic>
        <p:nvPicPr>
          <p:cNvPr id="190" name="Google Shape;190;p39"/>
          <p:cNvPicPr preferRelativeResize="0"/>
          <p:nvPr/>
        </p:nvPicPr>
        <p:blipFill rotWithShape="1">
          <a:blip r:embed="rId3">
            <a:alphaModFix/>
          </a:blip>
          <a:srcRect b="0" l="33857" r="33302" t="0"/>
          <a:stretch/>
        </p:blipFill>
        <p:spPr>
          <a:xfrm>
            <a:off x="1" y="0"/>
            <a:ext cx="3677071" cy="51435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0"/>
          <p:cNvSpPr txBox="1"/>
          <p:nvPr>
            <p:ph type="ctrTitle"/>
          </p:nvPr>
        </p:nvSpPr>
        <p:spPr>
          <a:xfrm>
            <a:off x="4169850" y="430875"/>
            <a:ext cx="4596300" cy="4208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2400">
                <a:solidFill>
                  <a:schemeClr val="dk2"/>
                </a:solidFill>
                <a:latin typeface="Proxima Nova"/>
                <a:ea typeface="Proxima Nova"/>
                <a:cs typeface="Proxima Nova"/>
                <a:sym typeface="Proxima Nova"/>
              </a:rPr>
              <a:t>“The chief enemy of creativity is 'good' sense.”</a:t>
            </a:r>
            <a:r>
              <a:rPr b="0" lang="en-GB" sz="2400">
                <a:solidFill>
                  <a:schemeClr val="dk2"/>
                </a:solidFill>
                <a:latin typeface="Proxima Nova"/>
                <a:ea typeface="Proxima Nova"/>
                <a:cs typeface="Proxima Nova"/>
                <a:sym typeface="Proxima Nova"/>
              </a:rPr>
              <a:t> </a:t>
            </a:r>
            <a:r>
              <a:rPr b="0" i="1" lang="en-GB" sz="2400">
                <a:solidFill>
                  <a:schemeClr val="dk2"/>
                </a:solidFill>
                <a:latin typeface="Proxima Nova"/>
                <a:ea typeface="Proxima Nova"/>
                <a:cs typeface="Proxima Nova"/>
                <a:sym typeface="Proxima Nova"/>
              </a:rPr>
              <a:t>(Pablo Picasso) </a:t>
            </a:r>
            <a:endParaRPr b="0" i="1" sz="2400">
              <a:solidFill>
                <a:schemeClr val="dk2"/>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b="0" sz="2400">
              <a:solidFill>
                <a:schemeClr val="dk2"/>
              </a:solidFill>
              <a:latin typeface="Proxima Nova"/>
              <a:ea typeface="Proxima Nova"/>
              <a:cs typeface="Proxima Nova"/>
              <a:sym typeface="Proxima Nova"/>
            </a:endParaRPr>
          </a:p>
          <a:p>
            <a:pPr indent="-381000" lvl="0" marL="457200" rtl="0" algn="l">
              <a:lnSpc>
                <a:spcPct val="115000"/>
              </a:lnSpc>
              <a:spcBef>
                <a:spcPts val="0"/>
              </a:spcBef>
              <a:spcAft>
                <a:spcPts val="1000"/>
              </a:spcAft>
              <a:buClr>
                <a:schemeClr val="dk2"/>
              </a:buClr>
              <a:buSzPts val="2400"/>
              <a:buFont typeface="Proxima Nova"/>
              <a:buChar char="●"/>
            </a:pPr>
            <a:r>
              <a:rPr b="0" lang="en-GB" sz="2400">
                <a:solidFill>
                  <a:schemeClr val="dk2"/>
                </a:solidFill>
                <a:latin typeface="Proxima Nova"/>
                <a:ea typeface="Proxima Nova"/>
                <a:cs typeface="Proxima Nova"/>
                <a:sym typeface="Proxima Nova"/>
              </a:rPr>
              <a:t>Write a TOK essay-style introduction to the Big Question, beginning with Picasso’s quote.</a:t>
            </a:r>
            <a:endParaRPr sz="2400">
              <a:solidFill>
                <a:schemeClr val="dk2"/>
              </a:solidFill>
              <a:latin typeface="Proxima Nova"/>
              <a:ea typeface="Proxima Nova"/>
              <a:cs typeface="Proxima Nova"/>
              <a:sym typeface="Proxima Nova"/>
            </a:endParaRPr>
          </a:p>
        </p:txBody>
      </p:sp>
      <p:pic>
        <p:nvPicPr>
          <p:cNvPr id="196" name="Google Shape;196;p40"/>
          <p:cNvPicPr preferRelativeResize="0"/>
          <p:nvPr/>
        </p:nvPicPr>
        <p:blipFill rotWithShape="1">
          <a:blip r:embed="rId3">
            <a:alphaModFix/>
          </a:blip>
          <a:srcRect b="0" l="33857" r="33302" t="0"/>
          <a:stretch/>
        </p:blipFill>
        <p:spPr>
          <a:xfrm>
            <a:off x="1" y="0"/>
            <a:ext cx="3677071" cy="51435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1"/>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202" name="Google Shape;202;p41"/>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203" name="Google Shape;203;p41"/>
          <p:cNvGraphicFramePr/>
          <p:nvPr/>
        </p:nvGraphicFramePr>
        <p:xfrm>
          <a:off x="2002350" y="1768900"/>
          <a:ext cx="3000000" cy="3000000"/>
        </p:xfrm>
        <a:graphic>
          <a:graphicData uri="http://schemas.openxmlformats.org/drawingml/2006/table">
            <a:tbl>
              <a:tblPr>
                <a:noFill/>
                <a:tableStyleId>{10B884E2-C3EB-4EF8-9366-8EC316CA9993}</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100">
                          <a:solidFill>
                            <a:schemeClr val="dk2"/>
                          </a:solidFill>
                          <a:latin typeface="Proxima Nova"/>
                          <a:ea typeface="Proxima Nova"/>
                          <a:cs typeface="Proxima Nova"/>
                          <a:sym typeface="Proxima Nova"/>
                        </a:rPr>
                        <a:t>Could be linked to IAP-17 (seek), IAP-30 (imagination), IAP-33 (development)</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